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3" r:id="rId3"/>
    <p:sldId id="279" r:id="rId4"/>
    <p:sldId id="278" r:id="rId5"/>
    <p:sldId id="277" r:id="rId6"/>
    <p:sldId id="276" r:id="rId7"/>
    <p:sldId id="275" r:id="rId8"/>
    <p:sldId id="274" r:id="rId9"/>
    <p:sldId id="285" r:id="rId10"/>
    <p:sldId id="284" r:id="rId11"/>
    <p:sldId id="283" r:id="rId12"/>
    <p:sldId id="282" r:id="rId13"/>
    <p:sldId id="281" r:id="rId14"/>
    <p:sldId id="280" r:id="rId15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300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35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87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41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01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811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42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922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280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288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406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75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55092" y="655093"/>
            <a:ext cx="8147713" cy="4287671"/>
          </a:xfrm>
        </p:spPr>
        <p:txBody>
          <a:bodyPr>
            <a:normAutofit fontScale="85000" lnSpcReduction="10000"/>
          </a:bodyPr>
          <a:lstStyle/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Тема  8 УПРАВЛЕНИЕ КОММУНИКАЦИЯМИ ПРОЕКТА</a:t>
            </a:r>
            <a:endParaRPr lang="ru-RU" sz="1400" dirty="0">
              <a:solidFill>
                <a:schemeClr val="tx1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l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800" dirty="0">
              <a:solidFill>
                <a:schemeClr val="tx1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1. Роль коммуникаций в управлении проектом</a:t>
            </a:r>
            <a:endParaRPr lang="ru-RU" sz="1800" dirty="0">
              <a:solidFill>
                <a:schemeClr val="tx1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2. Коммуникационные технологии</a:t>
            </a:r>
            <a:endParaRPr lang="ru-RU" sz="1800" dirty="0">
              <a:solidFill>
                <a:schemeClr val="tx1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3. Управление ожиданиями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стейкхолдеров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проекта</a:t>
            </a:r>
            <a:endParaRPr lang="ru-RU" sz="1800" dirty="0">
              <a:solidFill>
                <a:schemeClr val="tx1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4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Конфликты и их разрешение</a:t>
            </a:r>
            <a:endParaRPr lang="ru-RU" sz="1800" dirty="0">
              <a:solidFill>
                <a:schemeClr val="tx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175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489" y="474345"/>
            <a:ext cx="848890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</a:pPr>
            <a:r>
              <a:rPr lang="ru-RU" sz="1600" b="1" spc="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Конфликты и их разрешение</a:t>
            </a:r>
            <a:endParaRPr lang="ru-RU" sz="1050" spc="35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050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управлении проектами задействованы разные люди и группы людей, чьи интересы и ожидания зачастую проти­воречивы. Это обусловливает внимание к конфликтам и их роли в проектном менеджменте.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Конфликт становится результатом несоответствия или несовместимости отношений между людьми — участниками проекта. Конфликт возникает, когда: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6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действительно существуют взаимоисключающие цели и ценности, или вовлеченные в конфликт стороны считают, что они существуют;</a:t>
            </a:r>
            <a:endParaRPr lang="ru-RU" sz="105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6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взаимодействие характеризуется поведением, направ­ленным на победу над оппонентом;</a:t>
            </a:r>
            <a:endParaRPr lang="ru-RU" sz="105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6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люди применяют друг против друга агрессивные дей­ствия и контрдействия;</a:t>
            </a:r>
            <a:endParaRPr lang="ru-RU" sz="105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6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каждый участник конфликта пытается занять благо­приятную позицию по отношению к другим.</a:t>
            </a:r>
            <a:endParaRPr lang="ru-RU" sz="1050" u="none" strike="noStrike" spc="3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498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9433" y="436728"/>
            <a:ext cx="843431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Однако, проявляясь в отношениях между людьми, источ­ники возникновения конфликтов могут лежать и за их пределами. Характер проектной деятельности объективно и неизбежно порождает противоречия, которые провоци­руют конфликты. Они, в свою очередь, либо становятся барьерами на пути осуществления проекта, либо, наоборот, стимулируют его реализацию.</a:t>
            </a:r>
            <a:endParaRPr lang="ru-RU" sz="14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Источники возникновения конфликта в проектной дея­тельности следует разделить на две большие группы.</a:t>
            </a:r>
            <a:endParaRPr lang="ru-RU" sz="14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Внешние конфликты по отношению к проекту.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Внутренние конфликты проекта (рис.3).</a:t>
            </a:r>
            <a:endParaRPr lang="ru-RU" sz="1400" u="none" strike="noStrike" spc="3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910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:\media\image58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093" y="150125"/>
            <a:ext cx="7738280" cy="5363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655093" y="5751308"/>
            <a:ext cx="7738280" cy="497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3.</a:t>
            </a:r>
            <a:r>
              <a:rPr lang="ru-RU" sz="20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Источники конфликтов при реализации проекта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56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-40406077"/>
            <a:ext cx="4572000" cy="16773823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Наиболее очевидным внутренним источником конфлик­тов выступает персонал — люди. При этом конфликты воз­никают не только по эмоциональным, но и по другим при­чинам, связанным с психологическими факторами.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«Человеческий фактор» в управлении проектами не огра­ничивается персоналом, но всегда подразумевает присут­ствие другой составляющей — собственников предприятия. В частности, взаимодействие собственников и менеджеров является источником агентской проблемы — конфликтной ситуации, возникновение которой в проектном менеджменте весьма типично.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Предполагается, что менеджер (агент) как наемный работ­ник действует в интересах собственника. Однако в действи­тельности это не всегда так. Например, существует весьма перспективный, но рисковый инновационный проект, кото­рый может позволить фирме завоевать новый рынок сбыта. Анализ показывает, что проект следует осуществлять, так как его доходность значительно превышает риск. Однако этот анализ проводится с позиций акционеров — соб­ственников предприятия. Если проект удастся, стоимость их инвестиций в предприятие значительно возрастет, а если он окажется неудачным, потери будут компенсированы дру­гими аналогичными вложениями. Для менеджера данной фирмы ситуация противоположная. В отличие от акционе­ров, которые диверсифицируют инвестиции между рядом компаний, его деятельность связана именно с этой компа­нией. Материальная заинтересованность обусловлена уров­нем оплаты труда, а не ростом стоимости акций и большими дивидендами. Обычно выходит, что личные неприятности в случае неудачи будут весьма серьезные, хлопот с иннова­ционным проектом много, и перспектива вознаграждения в случае успеха не столь очевидно компенсирует все эти отрицательные моменты. В этих условиях весьма вероятно, что менеджер блокирует подобный проект, предлагаемый его подчиненным. Для управления данной ситуацией предлага­ются многие варианты решения от передачи компетенции в одобрении инновационных проектов совету директоров, представляющих акционеров, до стимулирования менедже­ров опционами, выгодными только, когда растет курс акций компании.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Внутренний источник конфликтов заложен также в предшествующих результатах деятельности менедже­ров — существующей организации бизнеса, причем, так как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новый проект обычно означает изменения, он неизбежно создает организационные противоречия, приводя к кон­фликтам.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Другой их источник при реализации проекта связан с ресурсным потенциалом предприятия, например, обуслов­лен противоречием между задачами проекта и финансовыми ресурсами, имеющимися в распоряжении предприятия.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Значение корпоративной культуры как источника кон­фликтов при осуществлении проектов достаточно очевидно. Корпоративная культура обладает потенциалом регулиро­вания конфликтных ситуаций, но это не означает, что тем самым она более благоприятна для проектной деятельности.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Конфликты связаны с взаимодействием людей, но вну­тренний источник возникновения конфликта может заклю­чаться в противоречии между проектом и рутинной операци­онной деятельностью компании.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Наряду с внутренними источниками конфликтов, при осуществлении инновационных проектов следует учи­тывать внешние источники, показанные на рис. 10.3.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зависимости от их функциональности можно разделить конфликты на две большие группы.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Первая группа —</a:t>
            </a:r>
            <a:r>
              <a:rPr lang="ru-RU" sz="7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конструктивные,</a:t>
            </a: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или</a:t>
            </a:r>
            <a:r>
              <a:rPr lang="ru-RU" sz="7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функциональные конфликты.</a:t>
            </a: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 рамках нее объединяются конфликты, кото­рые необходимы для обеспечения эффективной деятельно­сти. Эти конфликты возникают в ходе реализации проекта или как результат приспособления организации к новой ситуации, возникающей в результате выполнения проекта.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Вторая группа включает</a:t>
            </a:r>
            <a:r>
              <a:rPr lang="ru-RU" sz="7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деструктивные,</a:t>
            </a: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или</a:t>
            </a:r>
            <a:r>
              <a:rPr lang="ru-RU" sz="7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700" i="1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дисфункцио­нальные</a:t>
            </a:r>
            <a:r>
              <a:rPr lang="ru-RU" sz="7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конфликты,</a:t>
            </a: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которые препятствуют продвижению проекта.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Анализ неудач многих начинаний показал, что в основе фиаско лежало стремление обеспечить полную бесконфликт­ность и, как правило, сопутствующие ему самодовольство и удовлетворенность от достигнутых успехов. Резюмируя вышеизложенное, подчеркнем: функциональные конфликты должны поощряться, а </a:t>
            </a:r>
            <a:r>
              <a:rPr lang="ru-RU" sz="7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дисфункциональные</a:t>
            </a: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искоре­няться. Однако на практике элементы функционального и </a:t>
            </a:r>
            <a:r>
              <a:rPr lang="ru-RU" sz="7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дисфункционального</a:t>
            </a: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конфликта сосуществуют бок о бок, что только усиливает важность техники управления кон­фликтами.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Конструктивное влияние конфликта проявляется в четы­рех основных направлениях улучшения функционирования организации.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Влияние на процесс принятия решений.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7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Влияние на координацию и кооперацию усилий сотрудников и подразделений.</a:t>
            </a:r>
            <a:endParaRPr lang="ru-RU" sz="3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just"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7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Влияние на мотивацию и стимулирование творчества.</a:t>
            </a:r>
            <a:endParaRPr lang="ru-RU" sz="3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just"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7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Влияние на процесс технологического и институцио­нального обновления.</a:t>
            </a:r>
            <a:endParaRPr lang="ru-RU" sz="3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Другими словами, в результате конструктивного, функцио­нального конфликта: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7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принимаются более обоснованные решения;</a:t>
            </a:r>
            <a:endParaRPr lang="ru-RU" sz="3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7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устанавливаются или перестраиваются связи в соот­ветствии с движением в рамках жизненного цикла (про­дукта, технологии, фирмы);</a:t>
            </a:r>
            <a:endParaRPr lang="ru-RU" sz="3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7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становится более интересно работать, открывается больше возможностей для внедрения нового;</a:t>
            </a:r>
            <a:endParaRPr lang="ru-RU" sz="3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7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уничтожаются морально изношенные продукты, тех­нологии, процедуры, нормы, организации и другие инсти­туты, тем самым расчищается пространство для появления проектов, в том числе инновационных.</a:t>
            </a:r>
            <a:endParaRPr lang="ru-RU" sz="3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Считается, что существует тесная взаимосвязь между моделью управления бизнесом, утвердившейся в рам­ках национальной (на макроуровне) или корпоративной культуры (на микроуровне) и соотношением «функцио­нальные — </a:t>
            </a:r>
            <a:r>
              <a:rPr lang="ru-RU" sz="7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дисфункциональные</a:t>
            </a: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» конфликты для данной системы. Например, немецкая модель ориентирована на бес­конфликтность. В результате, конфликтов возникает меньше, но если все же они возникают, то деструктивных конфлик­тов больше. В последнее время делается вполне логичный вывод, что подобная модель плохо действует в периоды кри­зиса и перемен. Таким образом, эффективное управление конфликтами требует не только знания конкретных методов, имеющихся в распоряжении менеджера. Для их применения необходимо суметь диагностировать конфликт, понять его истоки и характер. Это умение выступает в качестве предпо­сылки успеха менеджера проекта.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Конфликт рассматривают как последовательность каче­ственно различных стадий развития конфликтной ситуации. Наиболее часто выделяют пять стадий.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spcAft>
                <a:spcPts val="0"/>
              </a:spcAft>
              <a:buClr>
                <a:srgbClr val="000000"/>
              </a:buClr>
              <a:buSzPts val="850"/>
              <a:buFont typeface="+mj-lt"/>
              <a:buAutoNum type="arabicPeriod"/>
            </a:pPr>
            <a:r>
              <a:rPr lang="ru-RU" sz="700" spc="2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Скрытая стадия.</a:t>
            </a:r>
            <a:endParaRPr lang="ru-RU" sz="300" spc="2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spcAft>
                <a:spcPts val="0"/>
              </a:spcAft>
              <a:buClr>
                <a:srgbClr val="000000"/>
              </a:buClr>
              <a:buSzPts val="850"/>
              <a:buFont typeface="+mj-lt"/>
              <a:buAutoNum type="arabicPeriod"/>
            </a:pPr>
            <a:r>
              <a:rPr lang="ru-RU" sz="700" spc="2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Осознание.</a:t>
            </a:r>
            <a:endParaRPr lang="ru-RU" sz="300" spc="2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spcAft>
                <a:spcPts val="0"/>
              </a:spcAft>
              <a:buClr>
                <a:srgbClr val="000000"/>
              </a:buClr>
              <a:buSzPts val="850"/>
              <a:buFont typeface="+mj-lt"/>
              <a:buAutoNum type="arabicPeriod"/>
            </a:pPr>
            <a:r>
              <a:rPr lang="ru-RU" sz="700" spc="2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Персонализация.</a:t>
            </a:r>
            <a:endParaRPr lang="ru-RU" sz="300" spc="2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spcAft>
                <a:spcPts val="0"/>
              </a:spcAft>
              <a:buClr>
                <a:srgbClr val="000000"/>
              </a:buClr>
              <a:buSzPts val="850"/>
              <a:buFont typeface="+mj-lt"/>
              <a:buAutoNum type="arabicPeriod"/>
            </a:pPr>
            <a:r>
              <a:rPr lang="ru-RU" sz="700" spc="2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Выраженная стадия.</a:t>
            </a:r>
            <a:endParaRPr lang="ru-RU" sz="300" spc="2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spcAft>
                <a:spcPts val="0"/>
              </a:spcAft>
              <a:buClr>
                <a:srgbClr val="000000"/>
              </a:buClr>
              <a:buSzPts val="850"/>
              <a:buFont typeface="+mj-lt"/>
              <a:buAutoNum type="arabicPeriod"/>
            </a:pPr>
            <a:r>
              <a:rPr lang="ru-RU" sz="700" spc="2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Последствия.</a:t>
            </a:r>
            <a:endParaRPr lang="ru-RU" sz="300" spc="2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Скрытая стадия.</a:t>
            </a: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Возникновение конфликтной ситуа­ции происходит незаметно, скрытно — латентно. Перемены, неизбежно вызываемые проектом, порождают противоре­чия. Это могут быть противоречия в ролях между отдель­ными индивидуумами или их группами. На каждом новом этапе жизненного цикла проекта требуются другие полно­мочия. Баланс между правами и ответственностью должен устанавливаться каждый раз заново. Таким образом, возни­кают противоречия, а на поверхности это проявляется борь­бой менеджеров за полномочия или «закручиванием гаек» по отношению к более низкому уровню управления. Неко­торые менеджеры начинают испытывать трудности, потому что задачи кого-то из подчиненных не оправдывают их упро­стившихся функций, и так далее.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После этого конфликт выходит на новую стадию, проис­ходит</a:t>
            </a:r>
            <a:r>
              <a:rPr lang="ru-RU" sz="7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осознание участниками конфликта</a:t>
            </a: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того, что он суще­ствует.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Затем неизбежно происходит</a:t>
            </a:r>
            <a:r>
              <a:rPr lang="ru-RU" sz="7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персонализация кон­фликта.</a:t>
            </a: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Это означает, что он начинает отождествляться с конкретными индивидуумами, их группами или структур­ными подразделениями.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На</a:t>
            </a:r>
            <a:r>
              <a:rPr lang="ru-RU" sz="7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выраженной стадии</a:t>
            </a: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конфликт открыто проявляется конфликтными, обоюдно направленными действиями его участников. В качестве примеров можно привести агрессив­ные действия или саботаж усилий другой стороны. Таким образом, чтобы проект не был парализован, конфликт дол­жен быть разрешен, а если его хотят использовать как допол­нительный инструмент скорейшей реализации проекта, он должен быть направлен в конструктивное русло.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Существуют также другие определения стадий кон­фликта, которые в меньшей степени отвечают особенностям проектного менеджмента. Ключевое отличие данной клас­сификации состоит в том, что она не ограничивается про­явлением и разрешением конфликта, но как завершающую стадию рассматривает его</a:t>
            </a:r>
            <a:r>
              <a:rPr lang="ru-RU" sz="7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последствия.</a:t>
            </a: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Ведь именно на этой стадии проявляются изменения, вызванные конфликтом.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Положительные результаты конфликта означают улуч­шение внутренней или внешней среды для осуществления проекта. Это может проявляться в разработке или совер­шенствовании организационно-экономических механиз­мов и процедур, формировании атмосферы, благоприятной для творчества, создании стратегических альянсов и т.д.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Отрицательные последствия конфликта могут заклю­чаться как в ухудшении среды и усилении организацион­ных барьеров для реализации проекта, так и в консервиро­вании выраженной стадии. В некоторых случаях, особенно при прямолинейном подавлении конфликта, он может вер­нуться к скрытой стадии. Это означает сохранение органи­зационных барьеров на пути инновационной деятельности, приведших к возникновению конфликтной ситуации, и чре­вато повторным проявлением выраженной стадии.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Простейшее функциональное свойство конфликта как инструмента проектного менеджмента состоит в том, что в его ходе выявляются существенные расхождения между сотрудниками и их группами. Тем самым в ходе управления конфликтом можно разработать механизм взаимоотношений между участниками проекта. Он позволит каждой стороне реализовать наиболее полно свои интересы, цели и подходы к работе и в то же время предотвратить создание невыгод­ных ситуаций для всех участников. Разумеется, это касается лишь тех конфликтов, при которых подобный исход в прин­ципе возможен, и задача менеджера состоит в том, чтобы уметь такие конфликты идентифицировать.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Например, конфликт, связанный с подозрениями в хище­нии группой лиц товарно-материальных ценностей в лабо­ратории, по причине неопределенности расхода химических реактивов при определенном типе исследований может быть разрешен конструктивно. Он может быть разрешен рядом мер экономического или технического характера: усилением процедур контроля, проведением исследования с целью уточнения реальных норм расхода и даже введением вну­треннего хозрасчета для затронутого подразделения с уста­новлением соответствующих тарифов и нормативов резерви­рования. Однако если хищения действительно имели место, сформировать механизм, который будет отвечать интересам всех сторон, в этом случае принципиально невозможно.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Стратегия управления конфликтом состоит в искус­стве планирования и организации действий, позволяющих предотвратить конфликт, разрешить или использовать его для интенсификации проектной деятельности.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Стратегия управления конфликтом</a:t>
            </a: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представляет собой основу для реализации конкретного плана действий, и ее раз­работка означает ответ на следующие вопросы: «В каких целях, кто, когда и какой применит метод разрешения конфликта? Какова при этом будет последовательность действий?»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Стратегии управления конфликтами могут основываться: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7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применении собственно методов управления кон­фликтами;</a:t>
            </a:r>
            <a:endParaRPr lang="ru-RU" sz="3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7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применении в указанных целях общих методов инновационного менеджмента.</a:t>
            </a:r>
            <a:endParaRPr lang="ru-RU" sz="3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Агрессивная стратегия</a:t>
            </a: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использовать конфликт для интенсификации деятельности, вплоть до искусствен­ного создания конфликтных ситуаций.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Конструктивная стратегия</a:t>
            </a: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контролировать и разре­шать конфликт, </a:t>
            </a:r>
            <a:r>
              <a:rPr lang="ru-RU" sz="7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максимизируя</a:t>
            </a: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его конструктивные резуль­таты, пытаясь извлечь максимум для улучшения организа­ционного обеспечения инновационной деятельности.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Оборонительная стратегия</a:t>
            </a: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минимизировать </a:t>
            </a:r>
            <a:r>
              <a:rPr lang="ru-RU" sz="7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дисфун­кциональные</a:t>
            </a: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последствия конфликта, добиться того, чтобы конфликт не препятствовал осуществлению проекта.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Стратегия невмешательства</a:t>
            </a: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исходит из того, что, либо издержки от деструктивных последствий конфликта не оправдывают организационных усилий по управлению конфликтом, либо для этого отсутствуют организационные возможности.</a:t>
            </a:r>
            <a:endParaRPr lang="ru-RU" sz="3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7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Важно понимать разницу между стратегией управления конфликтом и методом, реализующим эту стратегию. Напри­мер, силовой метод разрешения конфликта наиболее типи­чен для случаев оборонительной стратегии, а не агрессивной стратегии управления конфликтами. Напротив, метод смяг­чения конфликта может применяться менеджментом как часть агрессивной стратегии, позволяющей на определен­ном этапе реализации стратегии достичь преследуемых в ее рамках целей. Соотношение между стратегиями управления конфликтом и основными методами показано на рис. 10.4.</a:t>
            </a:r>
            <a:endParaRPr lang="ru-RU" sz="3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42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6896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6603" y="109182"/>
            <a:ext cx="843431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1. Роль коммуникаций в управлении проектом</a:t>
            </a:r>
            <a:endParaRPr lang="ru-RU" sz="12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2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Коммуникации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это процессы, связанные с обеспече­нием своевременного и соответствующего формирования, сбора, распространения, хранения и окончательного разме­щения проектной информации. Поскольку проекты выполняются людьми, осуществляющими различные функции, находящимися зачастую на значительном расстоянии друг от друга, вопросы информационного обмена и координа­ции действий очень важны. В ходе коммуникаций согласу­ются цели, координируются действия людей, выявляются и решаются проблемы, регулируются ожидания участников проекта. Начиная с формулировки содержания работы и заканчивая управлением рисками и детальным планированием, каждый из методов управле­ния проектами, по сути, представляет собой тот или иной метод коммуникации.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632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:\media\image56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23832" y="300252"/>
            <a:ext cx="6469039" cy="418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800971" y="5009108"/>
            <a:ext cx="6278503" cy="659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1.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Модель коммуникаций</a:t>
            </a:r>
            <a:endParaRPr lang="ru-RU" sz="16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800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4023" y="477671"/>
            <a:ext cx="839337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План управления коммуникациями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это документ, описывающий: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 и ожидания от коммуникаций для проекта;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и в каком виде будет происходить обмен информацией;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когда и где будут иметь место коммуникации;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—  кто несет ответственность за обеспечение каждого типа коммуникаций.</a:t>
            </a:r>
            <a:endParaRPr lang="ru-RU" sz="16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562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5661" y="354842"/>
            <a:ext cx="86799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Во-первых, это потребность в информации о</a:t>
            </a:r>
            <a:r>
              <a:rPr lang="ru-RU" sz="16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распределе­нии ответственности.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Каждому члену команды необходимо точно знать, за какую часть проекта он отвечает, каковы его полномочия и обязанности. Основой для такой информации выступает организационная структура проекта.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Во-вторых, это потребность</a:t>
            </a:r>
            <a:r>
              <a:rPr lang="ru-RU" sz="16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 координации.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Выполняя работы проекта, члены команды зависят друг от друга. Коор­динирующая информация обеспечивает высокую эффектив­ность совместной работы членов проектной команды. В кате­горию координирующей информации попадает информация о внесении в проект любых изменений.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В-третьих, необходима информация</a:t>
            </a:r>
            <a:r>
              <a:rPr lang="ru-RU" sz="16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 ходе реализации проекта,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достигнутом прогрессе. Члены команды должны располагать информацией о текущем состоянии проекта, что позволяет вовремя выявлять проблемы и предприни­мать меры по их разрешению. К такого рода информации относятся отчеты о средствах, затраченных на определенный момент времени, о соблюдении календарного плана и распи­сания проекта. Также важна информация о текущем статусе рисков и возникающих проблемах.</a:t>
            </a:r>
            <a:endParaRPr lang="ru-RU" sz="105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496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031839"/>
              </p:ext>
            </p:extLst>
          </p:nvPr>
        </p:nvGraphicFramePr>
        <p:xfrm>
          <a:off x="436728" y="968990"/>
          <a:ext cx="8352430" cy="5540991"/>
        </p:xfrm>
        <a:graphic>
          <a:graphicData uri="http://schemas.openxmlformats.org/drawingml/2006/table">
            <a:tbl>
              <a:tblPr/>
              <a:tblGrid>
                <a:gridCol w="1840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1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774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Раздел плана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Комментарий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0352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Предмет коммуника­ции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Информация, предназначенная для рас­пространения среди участников проекта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7724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Цель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 какой целью распространяется данная информация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3890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Частота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Как часто предполагается распространять данную информацию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0352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Даты начала (завер­шения)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Временные рамки распространения дан­ной информации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0352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Формат (средство связи)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Представление информации и способ передачи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75607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Ответственное лицо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Член команды, в обязанности которого входит распространение данной информа­ции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87940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Адресат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Лицо, подразделение, которому предназна­чена данная информация, с выделением приоритетов</a:t>
                      </a:r>
                      <a:endParaRPr lang="ru-RU" sz="14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34369" y="2569"/>
            <a:ext cx="8168185" cy="497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Таблица 1 -  </a:t>
            </a:r>
            <a:r>
              <a:rPr lang="ru-RU" sz="20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Разделы плана управления коммуникациями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1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2955" y="193808"/>
            <a:ext cx="8529851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2. Коммуникационные технологии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Выбор средств и технологий коммуникации определяется рядом факторов, перечисленных ниже.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6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Срочность получения информации.</a:t>
            </a:r>
            <a:r>
              <a:rPr lang="ru-RU" sz="1600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Зависит ли успех проекта от наличия часто обновляемой информации, кото­рая доступна немедленно, или от достаточно регулярного составления письменных отчетов?</a:t>
            </a:r>
            <a:endParaRPr lang="ru-RU" sz="1050" spc="1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6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Доступность технологии.</a:t>
            </a:r>
            <a:r>
              <a:rPr lang="ru-RU" sz="1600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Действительно ли необхо­димые системы уже установлены и действуют, или нужно включить их в список потребностей проекта?</a:t>
            </a:r>
            <a:endParaRPr lang="ru-RU" sz="1050" spc="1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6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Персонал, задействованный в проекте.</a:t>
            </a:r>
            <a:r>
              <a:rPr lang="ru-RU" sz="1600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Соответ­ствуют ли предлагаемые системы коммуникации опыту и навыкам персонала проекта или необходимо организовать длительный курс обучения?</a:t>
            </a:r>
            <a:endParaRPr lang="ru-RU" sz="1050" spc="1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6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Продолжительность проекта.</a:t>
            </a:r>
            <a:r>
              <a:rPr lang="ru-RU" sz="1600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Возможно ли, что еще до окончания проекта имеющиеся средства коммуникации изменятся?</a:t>
            </a:r>
            <a:endParaRPr lang="ru-RU" sz="1050" spc="1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6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Окружение проекта.</a:t>
            </a:r>
            <a:r>
              <a:rPr lang="ru-RU" sz="1600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Команда проекта проводит встречи и обменивается информацией в живом общении или виртуально?</a:t>
            </a:r>
            <a:endParaRPr lang="ru-RU" sz="1050" spc="1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Основные виды коммуникаций представлены на рис. 2.</a:t>
            </a:r>
            <a:endParaRPr lang="ru-RU" sz="105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772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:\media\image57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216" y="400335"/>
            <a:ext cx="7470088" cy="4785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484494" y="5569396"/>
            <a:ext cx="853667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</a:rPr>
              <a:t>Рис. 2.</a:t>
            </a:r>
            <a:r>
              <a:rPr lang="ru-RU" sz="2000" b="1" dirty="0">
                <a:latin typeface="Times New Roman" panose="02020603050405020304" pitchFamily="18" charset="0"/>
                <a:ea typeface="Microsoft Sans Serif" panose="020B0604020202020204" pitchFamily="34" charset="0"/>
              </a:rPr>
              <a:t> Виды коммуникаций и критерии выбора коммуникационных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98822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012" y="132141"/>
            <a:ext cx="8584442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3. Управление ожиданиями </a:t>
            </a:r>
            <a:r>
              <a:rPr lang="ru-RU" sz="1400" b="1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стейкхолдеров</a:t>
            </a:r>
            <a:r>
              <a:rPr lang="ru-RU" sz="14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проекта</a:t>
            </a:r>
            <a:endParaRPr lang="ru-RU" sz="10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0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Управление ожиданиями заинтересованных лиц (</a:t>
            </a:r>
            <a:r>
              <a:rPr lang="ru-RU" sz="14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стейкхолдеров</a:t>
            </a:r>
            <a:r>
              <a:rPr lang="ru-RU" sz="1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) является, в соответствии с требованиями </a:t>
            </a:r>
            <a:r>
              <a:rPr lang="en-US" sz="1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PMI</a:t>
            </a:r>
            <a:r>
              <a:rPr lang="ru-RU" sz="1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, важным критерием успешности проекта. Это процесс общения и работы с заинтересованными лицами проекта для удовлетворения их потребностей и решения проблем по мере их возникновения. Процесс включает в себя следу­ющие виды коммуникаций:</a:t>
            </a:r>
            <a:endParaRPr lang="ru-RU" sz="10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1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активное ведение переговоров, для того чтобы увели­чить вероятность принятия проекта и добиться поддержки проектных целей;</a:t>
            </a:r>
            <a:endParaRPr lang="ru-RU" sz="10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1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обсуждение и решение возникающих вопросов, пока они еще не переросли в проблемы, оценку рисков, связанных с возможными проблемами;</a:t>
            </a:r>
            <a:endParaRPr lang="ru-RU" sz="10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1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решение выявленных проблем.</a:t>
            </a:r>
            <a:endParaRPr lang="ru-RU" sz="10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Разрабатывая план коммуникаций проекта, необходимо ответить на ряд вопросов, касающихся </a:t>
            </a:r>
            <a:r>
              <a:rPr lang="ru-RU" sz="14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стейкхолдеров</a:t>
            </a:r>
            <a:r>
              <a:rPr lang="ru-RU" sz="1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</a:t>
            </a:r>
            <a:endParaRPr lang="ru-RU" sz="10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Кому необходима информация?</a:t>
            </a:r>
            <a:endParaRPr lang="ru-RU" sz="10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Почему им необходима эта информация?</a:t>
            </a:r>
            <a:endParaRPr lang="ru-RU" sz="10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Какая именно информация необходима, насколько подробной она должна быть и с какой частотой она должна предоставляться?</a:t>
            </a:r>
            <a:endParaRPr lang="ru-RU" sz="10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Каковы цели руководителя проекта в общении с руко­водителем фирмы и заказчиками? Каким путем эти цели могут быть достигнуты?</a:t>
            </a:r>
            <a:endParaRPr lang="ru-RU" sz="1000" u="none" strike="noStrike" spc="3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2405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1429</TotalTime>
  <Words>2272</Words>
  <Application>Microsoft Office PowerPoint</Application>
  <PresentationFormat>Экран (4:3)</PresentationFormat>
  <Paragraphs>118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Microsoft Sans Serif</vt:lpstr>
      <vt:lpstr>Times New Roman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Лена</dc:creator>
  <cp:lastModifiedBy>Марина Коршикова</cp:lastModifiedBy>
  <cp:revision>12</cp:revision>
  <dcterms:created xsi:type="dcterms:W3CDTF">2015-02-27T06:11:58Z</dcterms:created>
  <dcterms:modified xsi:type="dcterms:W3CDTF">2017-03-21T10:19:45Z</dcterms:modified>
</cp:coreProperties>
</file>